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b8581e41b6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b8581e41b6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1b8581e41b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1b8581e41b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1b8581e41b6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1b8581e41b6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b8581e41b6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b8581e41b6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b8581e41b6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b8581e41b6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b8581e41b6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b8581e41b6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b8581e41b6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b8581e41b6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b8581e41b6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b8581e41b6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b8581e41b6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b8581e41b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IT150 Web Design </a:t>
            </a:r>
            <a:endParaRPr/>
          </a:p>
          <a:p>
            <a:pPr indent="0" lvl="0" marL="0" rtl="0" algn="ctr">
              <a:spcBef>
                <a:spcPts val="0"/>
              </a:spcBef>
              <a:spcAft>
                <a:spcPts val="0"/>
              </a:spcAft>
              <a:buNone/>
            </a:pPr>
            <a:r>
              <a:rPr lang="en"/>
              <a:t>Final Project</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By Brian St-Juste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Conclusion</a:t>
            </a:r>
            <a:r>
              <a:rPr lang="en"/>
              <a:t> </a:t>
            </a:r>
            <a:endParaRPr/>
          </a:p>
        </p:txBody>
      </p:sp>
      <p:sp>
        <p:nvSpPr>
          <p:cNvPr id="120" name="Google Shape;120;p22"/>
          <p:cNvSpPr txBox="1"/>
          <p:nvPr>
            <p:ph idx="1" type="body"/>
          </p:nvPr>
        </p:nvSpPr>
        <p:spPr>
          <a:xfrm>
            <a:off x="311700" y="1389600"/>
            <a:ext cx="4512300" cy="3179400"/>
          </a:xfrm>
          <a:prstGeom prst="rect">
            <a:avLst/>
          </a:prstGeom>
        </p:spPr>
        <p:txBody>
          <a:bodyPr anchorCtr="0" anchor="t" bIns="91425" lIns="91425" spcFirstLastPara="1" rIns="91425" wrap="square" tIns="91425">
            <a:normAutofit fontScale="55000" lnSpcReduction="20000"/>
          </a:bodyPr>
          <a:lstStyle/>
          <a:p>
            <a:pPr indent="0" lvl="0" marL="0" rtl="0" algn="l">
              <a:spcBef>
                <a:spcPts val="0"/>
              </a:spcBef>
              <a:spcAft>
                <a:spcPts val="0"/>
              </a:spcAft>
              <a:buNone/>
            </a:pPr>
            <a:r>
              <a:rPr lang="en" sz="1662"/>
              <a:t>In addition to keeping the menu up to date, the website will also provide customers with the latest information about any special offers, events, or promotions that the restaurant is running. The website will also include a blog, where customers can read about the latest news and happenings at Empire Pizza, as well as interesting articles on pizza-related topics. We will also be adding a customer feedback section, where customers can share their thoughts and experiences with others. Overall, the website will be a valuable resource for anyone looking to stay up-to-date on what's happening at Empire Pizza.</a:t>
            </a:r>
            <a:endParaRPr sz="1662"/>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sz="1745"/>
          </a:p>
          <a:p>
            <a:pPr indent="0" lvl="0" marL="0" rtl="0" algn="l">
              <a:spcBef>
                <a:spcPts val="1200"/>
              </a:spcBef>
              <a:spcAft>
                <a:spcPts val="1200"/>
              </a:spcAft>
              <a:buNone/>
            </a:pPr>
            <a:r>
              <a:rPr lang="en" sz="1745"/>
              <a:t>https://www.w3schools.com/html/html_css.asp</a:t>
            </a:r>
            <a:endParaRPr sz="1745"/>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Introduction</a:t>
            </a:r>
            <a:endParaRPr/>
          </a:p>
        </p:txBody>
      </p:sp>
      <p:sp>
        <p:nvSpPr>
          <p:cNvPr id="61" name="Google Shape;61;p14"/>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Empire Pizza has been serving delicious, hand-crafted pizzas to our community since the 60s. Our mission is to continue providing high-quality, authentic pizzas using only the freshest ingredients and time-honored techniques. We are committed to giving our customers an enjoyable dining experience, whether they dine-in, take-out, or have their pizza delivered. We strive to be a cornerstone in our community and to be known as the go-to spot for mouth-watering pizza.</a:t>
            </a:r>
            <a:endParaRPr/>
          </a:p>
        </p:txBody>
      </p:sp>
      <p:pic>
        <p:nvPicPr>
          <p:cNvPr id="62" name="Google Shape;62;p14"/>
          <p:cNvPicPr preferRelativeResize="0"/>
          <p:nvPr/>
        </p:nvPicPr>
        <p:blipFill>
          <a:blip r:embed="rId3">
            <a:alphaModFix/>
          </a:blip>
          <a:stretch>
            <a:fillRect/>
          </a:stretch>
        </p:blipFill>
        <p:spPr>
          <a:xfrm>
            <a:off x="3766550" y="765450"/>
            <a:ext cx="4850200" cy="3298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Goals</a:t>
            </a:r>
            <a:endParaRPr/>
          </a:p>
        </p:txBody>
      </p:sp>
      <p:sp>
        <p:nvSpPr>
          <p:cNvPr id="68" name="Google Shape;68;p15"/>
          <p:cNvSpPr txBox="1"/>
          <p:nvPr>
            <p:ph idx="1" type="body"/>
          </p:nvPr>
        </p:nvSpPr>
        <p:spPr>
          <a:xfrm>
            <a:off x="311700" y="1389600"/>
            <a:ext cx="65286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00">
                <a:solidFill>
                  <a:srgbClr val="999999"/>
                </a:solidFill>
              </a:rPr>
              <a:t>The goal and purpose of the old restaurant having a website would be to provide customers with easy access to important information about the restaurant, such as its menu, hours of operation, location, and contact information. A website would also allow the restaurant to reach a wider audience and to attract new customers by showcasing its offerings and unique qualities. Additionally, a website could provide an online ordering platform for customers who want to place take-out orders or make reservations. Overall, a website would help the restaurant to improve its customer service and to stay competitive in the modern marketplace.</a:t>
            </a:r>
            <a:endParaRPr sz="1400">
              <a:solidFill>
                <a:srgbClr val="99999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Target </a:t>
            </a:r>
            <a:r>
              <a:rPr lang="en"/>
              <a:t>Audience</a:t>
            </a:r>
            <a:endParaRPr/>
          </a:p>
        </p:txBody>
      </p:sp>
      <p:sp>
        <p:nvSpPr>
          <p:cNvPr id="74" name="Google Shape;74;p16"/>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 general, a restaurant's target audience could include anyone who lives in the area and enjoys the type of food that the restaurant serves. This could include families, young professionals, students, seniors, and tourists, among others. The restaurant may also have specific demographics that they target with their marketing efforts, such as young adults who are interested in trying new and interesting foods. Ultimately, the target audience will depend on the restaurant's location, menu, and overall concept</a:t>
            </a:r>
            <a:endParaRPr/>
          </a:p>
        </p:txBody>
      </p:sp>
      <p:pic>
        <p:nvPicPr>
          <p:cNvPr id="75" name="Google Shape;75;p16"/>
          <p:cNvPicPr preferRelativeResize="0"/>
          <p:nvPr/>
        </p:nvPicPr>
        <p:blipFill>
          <a:blip r:embed="rId3">
            <a:alphaModFix/>
          </a:blip>
          <a:stretch>
            <a:fillRect/>
          </a:stretch>
        </p:blipFill>
        <p:spPr>
          <a:xfrm>
            <a:off x="4136700" y="1427625"/>
            <a:ext cx="4419599" cy="2946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Home Page</a:t>
            </a:r>
            <a:endParaRPr/>
          </a:p>
        </p:txBody>
      </p:sp>
      <p:sp>
        <p:nvSpPr>
          <p:cNvPr id="81" name="Google Shape;81;p1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Displays a pizza logo</a:t>
            </a:r>
            <a:endParaRPr sz="1400"/>
          </a:p>
          <a:p>
            <a:pPr indent="-317500" lvl="0" marL="457200" rtl="0" algn="l">
              <a:spcBef>
                <a:spcPts val="0"/>
              </a:spcBef>
              <a:spcAft>
                <a:spcPts val="0"/>
              </a:spcAft>
              <a:buSzPts val="1400"/>
              <a:buChar char="●"/>
            </a:pPr>
            <a:r>
              <a:rPr lang="en" sz="1400"/>
              <a:t>Brief background of Empire State Pizza</a:t>
            </a:r>
            <a:endParaRPr sz="1400"/>
          </a:p>
          <a:p>
            <a:pPr indent="-317500" lvl="0" marL="457200" rtl="0" algn="l">
              <a:spcBef>
                <a:spcPts val="0"/>
              </a:spcBef>
              <a:spcAft>
                <a:spcPts val="0"/>
              </a:spcAft>
              <a:buSzPts val="1400"/>
              <a:buChar char="●"/>
            </a:pPr>
            <a:r>
              <a:rPr lang="en" sz="1400"/>
              <a:t>Video of some </a:t>
            </a:r>
            <a:r>
              <a:rPr lang="en" sz="1400"/>
              <a:t>delicious</a:t>
            </a:r>
            <a:r>
              <a:rPr lang="en" sz="1400"/>
              <a:t> pizza</a:t>
            </a:r>
            <a:endParaRPr sz="1400"/>
          </a:p>
        </p:txBody>
      </p:sp>
      <p:pic>
        <p:nvPicPr>
          <p:cNvPr id="82" name="Google Shape;82;p17"/>
          <p:cNvPicPr preferRelativeResize="0"/>
          <p:nvPr/>
        </p:nvPicPr>
        <p:blipFill>
          <a:blip r:embed="rId3">
            <a:alphaModFix/>
          </a:blip>
          <a:stretch>
            <a:fillRect/>
          </a:stretch>
        </p:blipFill>
        <p:spPr>
          <a:xfrm>
            <a:off x="4335050" y="316850"/>
            <a:ext cx="3950423" cy="2254899"/>
          </a:xfrm>
          <a:prstGeom prst="rect">
            <a:avLst/>
          </a:prstGeom>
          <a:noFill/>
          <a:ln>
            <a:noFill/>
          </a:ln>
        </p:spPr>
      </p:pic>
      <p:pic>
        <p:nvPicPr>
          <p:cNvPr id="83" name="Google Shape;83;p17"/>
          <p:cNvPicPr preferRelativeResize="0"/>
          <p:nvPr/>
        </p:nvPicPr>
        <p:blipFill>
          <a:blip r:embed="rId4">
            <a:alphaModFix/>
          </a:blip>
          <a:stretch>
            <a:fillRect/>
          </a:stretch>
        </p:blipFill>
        <p:spPr>
          <a:xfrm>
            <a:off x="4322800" y="2792299"/>
            <a:ext cx="3974927" cy="22669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Hours &amp; </a:t>
            </a:r>
            <a:r>
              <a:rPr lang="en"/>
              <a:t>Location</a:t>
            </a:r>
            <a:r>
              <a:rPr lang="en"/>
              <a:t> </a:t>
            </a:r>
            <a:endParaRPr/>
          </a:p>
        </p:txBody>
      </p:sp>
      <p:sp>
        <p:nvSpPr>
          <p:cNvPr id="89" name="Google Shape;89;p18"/>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This page shows our days and hours o</a:t>
            </a:r>
            <a:r>
              <a:rPr lang="en" sz="1400"/>
              <a:t>f </a:t>
            </a:r>
            <a:r>
              <a:rPr lang="en" sz="1400"/>
              <a:t>operation</a:t>
            </a:r>
            <a:endParaRPr sz="1400"/>
          </a:p>
          <a:p>
            <a:pPr indent="-317500" lvl="0" marL="457200" rtl="0" algn="l">
              <a:spcBef>
                <a:spcPts val="0"/>
              </a:spcBef>
              <a:spcAft>
                <a:spcPts val="0"/>
              </a:spcAft>
              <a:buSzPts val="1400"/>
              <a:buChar char="●"/>
            </a:pPr>
            <a:r>
              <a:rPr lang="en" sz="1400"/>
              <a:t>Our restaurant is open seven days of the week</a:t>
            </a:r>
            <a:endParaRPr sz="1400"/>
          </a:p>
          <a:p>
            <a:pPr indent="-304800" lvl="0" marL="457200" rtl="0" algn="l">
              <a:spcBef>
                <a:spcPts val="0"/>
              </a:spcBef>
              <a:spcAft>
                <a:spcPts val="0"/>
              </a:spcAft>
              <a:buSzPts val="1200"/>
              <a:buChar char="●"/>
            </a:pPr>
            <a:r>
              <a:rPr lang="en" sz="1400"/>
              <a:t>Depending on the day that I was a differ. </a:t>
            </a:r>
            <a:r>
              <a:rPr lang="en"/>
              <a:t>  </a:t>
            </a:r>
            <a:endParaRPr/>
          </a:p>
        </p:txBody>
      </p:sp>
      <p:pic>
        <p:nvPicPr>
          <p:cNvPr id="90" name="Google Shape;90;p18"/>
          <p:cNvPicPr preferRelativeResize="0"/>
          <p:nvPr/>
        </p:nvPicPr>
        <p:blipFill>
          <a:blip r:embed="rId3">
            <a:alphaModFix/>
          </a:blip>
          <a:stretch>
            <a:fillRect/>
          </a:stretch>
        </p:blipFill>
        <p:spPr>
          <a:xfrm>
            <a:off x="4270400" y="2628079"/>
            <a:ext cx="3769426" cy="2360322"/>
          </a:xfrm>
          <a:prstGeom prst="rect">
            <a:avLst/>
          </a:prstGeom>
          <a:noFill/>
          <a:ln>
            <a:noFill/>
          </a:ln>
        </p:spPr>
      </p:pic>
      <p:pic>
        <p:nvPicPr>
          <p:cNvPr id="91" name="Google Shape;91;p18"/>
          <p:cNvPicPr preferRelativeResize="0"/>
          <p:nvPr/>
        </p:nvPicPr>
        <p:blipFill>
          <a:blip r:embed="rId4">
            <a:alphaModFix/>
          </a:blip>
          <a:stretch>
            <a:fillRect/>
          </a:stretch>
        </p:blipFill>
        <p:spPr>
          <a:xfrm>
            <a:off x="4270401" y="416477"/>
            <a:ext cx="3769426" cy="215527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Menu</a:t>
            </a:r>
            <a:endParaRPr/>
          </a:p>
        </p:txBody>
      </p:sp>
      <p:sp>
        <p:nvSpPr>
          <p:cNvPr id="97" name="Google Shape;97;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Our beautiful menu page displays all the menu items </a:t>
            </a:r>
            <a:endParaRPr sz="1400"/>
          </a:p>
          <a:p>
            <a:pPr indent="-317500" lvl="0" marL="457200" rtl="0" algn="l">
              <a:spcBef>
                <a:spcPts val="0"/>
              </a:spcBef>
              <a:spcAft>
                <a:spcPts val="0"/>
              </a:spcAft>
              <a:buSzPts val="1400"/>
              <a:buChar char="●"/>
            </a:pPr>
            <a:r>
              <a:rPr lang="en" sz="1400"/>
              <a:t>There’s no size 4 the pizza because we only serve large pizza pies, we believe in go big, or go home.</a:t>
            </a:r>
            <a:endParaRPr sz="1400"/>
          </a:p>
        </p:txBody>
      </p:sp>
      <p:pic>
        <p:nvPicPr>
          <p:cNvPr id="98" name="Google Shape;98;p19"/>
          <p:cNvPicPr preferRelativeResize="0"/>
          <p:nvPr/>
        </p:nvPicPr>
        <p:blipFill>
          <a:blip r:embed="rId3">
            <a:alphaModFix/>
          </a:blip>
          <a:stretch>
            <a:fillRect/>
          </a:stretch>
        </p:blipFill>
        <p:spPr>
          <a:xfrm>
            <a:off x="4397300" y="246175"/>
            <a:ext cx="3767875" cy="2214524"/>
          </a:xfrm>
          <a:prstGeom prst="rect">
            <a:avLst/>
          </a:prstGeom>
          <a:noFill/>
          <a:ln>
            <a:noFill/>
          </a:ln>
        </p:spPr>
      </p:pic>
      <p:pic>
        <p:nvPicPr>
          <p:cNvPr id="99" name="Google Shape;99;p19"/>
          <p:cNvPicPr preferRelativeResize="0"/>
          <p:nvPr/>
        </p:nvPicPr>
        <p:blipFill rotWithShape="1">
          <a:blip r:embed="rId4">
            <a:alphaModFix/>
          </a:blip>
          <a:srcRect b="0" l="941" r="0" t="3147"/>
          <a:stretch/>
        </p:blipFill>
        <p:spPr>
          <a:xfrm>
            <a:off x="4397300" y="2629475"/>
            <a:ext cx="3767875" cy="23668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Party</a:t>
            </a:r>
            <a:endParaRPr/>
          </a:p>
        </p:txBody>
      </p:sp>
      <p:sp>
        <p:nvSpPr>
          <p:cNvPr id="105" name="Google Shape;105;p20"/>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sz="1400"/>
              <a:t>This is our lovely party page where we do catering </a:t>
            </a:r>
            <a:endParaRPr sz="1400"/>
          </a:p>
          <a:p>
            <a:pPr indent="-317500" lvl="0" marL="457200" rtl="0" algn="l">
              <a:spcBef>
                <a:spcPts val="0"/>
              </a:spcBef>
              <a:spcAft>
                <a:spcPts val="0"/>
              </a:spcAft>
              <a:buSzPts val="1400"/>
              <a:buChar char="●"/>
            </a:pPr>
            <a:r>
              <a:rPr lang="en" sz="1400"/>
              <a:t>At least once a week we cater to an event</a:t>
            </a:r>
            <a:endParaRPr sz="1400"/>
          </a:p>
          <a:p>
            <a:pPr indent="-317500" lvl="0" marL="457200" rtl="0" algn="l">
              <a:spcBef>
                <a:spcPts val="0"/>
              </a:spcBef>
              <a:spcAft>
                <a:spcPts val="0"/>
              </a:spcAft>
              <a:buSzPts val="1400"/>
              <a:buChar char="●"/>
            </a:pPr>
            <a:r>
              <a:rPr lang="en" sz="1400"/>
              <a:t>For catering it’s a special order so we provide at the bottom of the page where you can input information and then we will get back to you in a tim</a:t>
            </a:r>
            <a:endParaRPr sz="1400"/>
          </a:p>
        </p:txBody>
      </p:sp>
      <p:pic>
        <p:nvPicPr>
          <p:cNvPr id="106" name="Google Shape;106;p20"/>
          <p:cNvPicPr preferRelativeResize="0"/>
          <p:nvPr/>
        </p:nvPicPr>
        <p:blipFill>
          <a:blip r:embed="rId3">
            <a:alphaModFix/>
          </a:blip>
          <a:stretch>
            <a:fillRect/>
          </a:stretch>
        </p:blipFill>
        <p:spPr>
          <a:xfrm>
            <a:off x="4377834" y="133249"/>
            <a:ext cx="3597670" cy="2351701"/>
          </a:xfrm>
          <a:prstGeom prst="rect">
            <a:avLst/>
          </a:prstGeom>
          <a:noFill/>
          <a:ln>
            <a:noFill/>
          </a:ln>
        </p:spPr>
      </p:pic>
      <p:pic>
        <p:nvPicPr>
          <p:cNvPr id="107" name="Google Shape;107;p20"/>
          <p:cNvPicPr preferRelativeResize="0"/>
          <p:nvPr/>
        </p:nvPicPr>
        <p:blipFill>
          <a:blip r:embed="rId4">
            <a:alphaModFix/>
          </a:blip>
          <a:stretch>
            <a:fillRect/>
          </a:stretch>
        </p:blipFill>
        <p:spPr>
          <a:xfrm>
            <a:off x="4377825" y="2609325"/>
            <a:ext cx="3597676" cy="23536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Code</a:t>
            </a:r>
            <a:endParaRPr/>
          </a:p>
        </p:txBody>
      </p:sp>
      <p:sp>
        <p:nvSpPr>
          <p:cNvPr id="113" name="Google Shape;113;p21"/>
          <p:cNvSpPr txBox="1"/>
          <p:nvPr>
            <p:ph idx="1" type="body"/>
          </p:nvPr>
        </p:nvSpPr>
        <p:spPr>
          <a:xfrm>
            <a:off x="311700" y="1371825"/>
            <a:ext cx="4734000" cy="31794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358"/>
              <a:buNone/>
            </a:pPr>
            <a:r>
              <a:rPr lang="en" sz="992">
                <a:solidFill>
                  <a:srgbClr val="6089B4"/>
                </a:solidFill>
                <a:highlight>
                  <a:srgbClr val="1E1E1E"/>
                </a:highlight>
                <a:latin typeface="Courier New"/>
                <a:ea typeface="Courier New"/>
                <a:cs typeface="Courier New"/>
                <a:sym typeface="Courier New"/>
              </a:rPr>
              <a:t>&lt;html</a:t>
            </a:r>
            <a:r>
              <a:rPr lang="en" sz="992">
                <a:solidFill>
                  <a:srgbClr val="D0B344"/>
                </a:solidFill>
                <a:highlight>
                  <a:srgbClr val="1E1E1E"/>
                </a:highlight>
                <a:latin typeface="Courier New"/>
                <a:ea typeface="Courier New"/>
                <a:cs typeface="Courier New"/>
                <a:sym typeface="Courier New"/>
              </a:rPr>
              <a:t> lang=</a:t>
            </a:r>
            <a:r>
              <a:rPr lang="en" sz="992">
                <a:solidFill>
                  <a:srgbClr val="9AA83A"/>
                </a:solidFill>
                <a:highlight>
                  <a:srgbClr val="1E1E1E"/>
                </a:highlight>
                <a:latin typeface="Courier New"/>
                <a:ea typeface="Courier New"/>
                <a:cs typeface="Courier New"/>
                <a:sym typeface="Courier New"/>
              </a:rPr>
              <a:t>"en"</a:t>
            </a:r>
            <a:r>
              <a:rPr lang="en" sz="992">
                <a:solidFill>
                  <a:srgbClr val="6089B4"/>
                </a:solidFill>
                <a:highlight>
                  <a:srgbClr val="1E1E1E"/>
                </a:highlight>
                <a:latin typeface="Courier New"/>
                <a:ea typeface="Courier New"/>
                <a:cs typeface="Courier New"/>
                <a:sym typeface="Courier New"/>
              </a:rPr>
              <a:t>&gt;</a:t>
            </a:r>
            <a:endParaRPr sz="992">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rPr lang="en" sz="992">
                <a:solidFill>
                  <a:srgbClr val="6089B4"/>
                </a:solidFill>
                <a:highlight>
                  <a:srgbClr val="1E1E1E"/>
                </a:highlight>
                <a:latin typeface="Courier New"/>
                <a:ea typeface="Courier New"/>
                <a:cs typeface="Courier New"/>
                <a:sym typeface="Courier New"/>
              </a:rPr>
              <a:t>&lt;head&gt;</a:t>
            </a:r>
            <a:endParaRPr sz="992">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rPr lang="en" sz="992">
                <a:solidFill>
                  <a:srgbClr val="C5C8C6"/>
                </a:solidFill>
                <a:highlight>
                  <a:srgbClr val="1E1E1E"/>
                </a:highlight>
                <a:latin typeface="Courier New"/>
                <a:ea typeface="Courier New"/>
                <a:cs typeface="Courier New"/>
                <a:sym typeface="Courier New"/>
              </a:rPr>
              <a:t> </a:t>
            </a:r>
            <a:r>
              <a:rPr lang="en" sz="992">
                <a:solidFill>
                  <a:srgbClr val="6089B4"/>
                </a:solidFill>
                <a:highlight>
                  <a:srgbClr val="1E1E1E"/>
                </a:highlight>
                <a:latin typeface="Courier New"/>
                <a:ea typeface="Courier New"/>
                <a:cs typeface="Courier New"/>
                <a:sym typeface="Courier New"/>
              </a:rPr>
              <a:t>&lt;link</a:t>
            </a:r>
            <a:r>
              <a:rPr lang="en" sz="992">
                <a:solidFill>
                  <a:srgbClr val="D0B344"/>
                </a:solidFill>
                <a:highlight>
                  <a:srgbClr val="1E1E1E"/>
                </a:highlight>
                <a:latin typeface="Courier New"/>
                <a:ea typeface="Courier New"/>
                <a:cs typeface="Courier New"/>
                <a:sym typeface="Courier New"/>
              </a:rPr>
              <a:t> rel=</a:t>
            </a:r>
            <a:r>
              <a:rPr lang="en" sz="992">
                <a:solidFill>
                  <a:srgbClr val="9AA83A"/>
                </a:solidFill>
                <a:highlight>
                  <a:srgbClr val="1E1E1E"/>
                </a:highlight>
                <a:latin typeface="Courier New"/>
                <a:ea typeface="Courier New"/>
                <a:cs typeface="Courier New"/>
                <a:sym typeface="Courier New"/>
              </a:rPr>
              <a:t>"stylesheet"</a:t>
            </a:r>
            <a:r>
              <a:rPr lang="en" sz="992">
                <a:solidFill>
                  <a:srgbClr val="D0B344"/>
                </a:solidFill>
                <a:highlight>
                  <a:srgbClr val="1E1E1E"/>
                </a:highlight>
                <a:latin typeface="Courier New"/>
                <a:ea typeface="Courier New"/>
                <a:cs typeface="Courier New"/>
                <a:sym typeface="Courier New"/>
              </a:rPr>
              <a:t> href=</a:t>
            </a:r>
            <a:r>
              <a:rPr lang="en" sz="992">
                <a:solidFill>
                  <a:srgbClr val="9AA83A"/>
                </a:solidFill>
                <a:highlight>
                  <a:srgbClr val="1E1E1E"/>
                </a:highlight>
                <a:latin typeface="Courier New"/>
                <a:ea typeface="Courier New"/>
                <a:cs typeface="Courier New"/>
                <a:sym typeface="Courier New"/>
              </a:rPr>
              <a:t>"Empire.css"</a:t>
            </a:r>
            <a:r>
              <a:rPr lang="en" sz="992">
                <a:solidFill>
                  <a:srgbClr val="6089B4"/>
                </a:solidFill>
                <a:highlight>
                  <a:srgbClr val="1E1E1E"/>
                </a:highlight>
                <a:latin typeface="Courier New"/>
                <a:ea typeface="Courier New"/>
                <a:cs typeface="Courier New"/>
                <a:sym typeface="Courier New"/>
              </a:rPr>
              <a:t>&gt;</a:t>
            </a:r>
            <a:endParaRPr sz="992">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rPr lang="en" sz="992">
                <a:solidFill>
                  <a:srgbClr val="6089B4"/>
                </a:solidFill>
                <a:highlight>
                  <a:srgbClr val="1E1E1E"/>
                </a:highlight>
                <a:latin typeface="Courier New"/>
                <a:ea typeface="Courier New"/>
                <a:cs typeface="Courier New"/>
                <a:sym typeface="Courier New"/>
              </a:rPr>
              <a:t>&lt;title&gt;</a:t>
            </a:r>
            <a:r>
              <a:rPr lang="en" sz="992">
                <a:solidFill>
                  <a:srgbClr val="C5C8C6"/>
                </a:solidFill>
                <a:highlight>
                  <a:srgbClr val="1E1E1E"/>
                </a:highlight>
                <a:latin typeface="Courier New"/>
                <a:ea typeface="Courier New"/>
                <a:cs typeface="Courier New"/>
                <a:sym typeface="Courier New"/>
              </a:rPr>
              <a:t>Empire Pizza</a:t>
            </a:r>
            <a:r>
              <a:rPr lang="en" sz="992">
                <a:solidFill>
                  <a:srgbClr val="6089B4"/>
                </a:solidFill>
                <a:highlight>
                  <a:srgbClr val="1E1E1E"/>
                </a:highlight>
                <a:latin typeface="Courier New"/>
                <a:ea typeface="Courier New"/>
                <a:cs typeface="Courier New"/>
                <a:sym typeface="Courier New"/>
              </a:rPr>
              <a:t>&lt;/title&gt;</a:t>
            </a:r>
            <a:endParaRPr sz="992">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rPr lang="en" sz="992">
                <a:solidFill>
                  <a:srgbClr val="6089B4"/>
                </a:solidFill>
                <a:highlight>
                  <a:srgbClr val="1E1E1E"/>
                </a:highlight>
                <a:latin typeface="Courier New"/>
                <a:ea typeface="Courier New"/>
                <a:cs typeface="Courier New"/>
                <a:sym typeface="Courier New"/>
              </a:rPr>
              <a:t>&lt;meta</a:t>
            </a:r>
            <a:r>
              <a:rPr lang="en" sz="992">
                <a:solidFill>
                  <a:srgbClr val="D0B344"/>
                </a:solidFill>
                <a:highlight>
                  <a:srgbClr val="1E1E1E"/>
                </a:highlight>
                <a:latin typeface="Courier New"/>
                <a:ea typeface="Courier New"/>
                <a:cs typeface="Courier New"/>
                <a:sym typeface="Courier New"/>
              </a:rPr>
              <a:t> charset=</a:t>
            </a:r>
            <a:r>
              <a:rPr lang="en" sz="992">
                <a:solidFill>
                  <a:srgbClr val="9AA83A"/>
                </a:solidFill>
                <a:highlight>
                  <a:srgbClr val="1E1E1E"/>
                </a:highlight>
                <a:latin typeface="Courier New"/>
                <a:ea typeface="Courier New"/>
                <a:cs typeface="Courier New"/>
                <a:sym typeface="Courier New"/>
              </a:rPr>
              <a:t>"utf-8"</a:t>
            </a:r>
            <a:r>
              <a:rPr lang="en" sz="992">
                <a:solidFill>
                  <a:srgbClr val="6089B4"/>
                </a:solidFill>
                <a:highlight>
                  <a:srgbClr val="1E1E1E"/>
                </a:highlight>
                <a:latin typeface="Courier New"/>
                <a:ea typeface="Courier New"/>
                <a:cs typeface="Courier New"/>
                <a:sym typeface="Courier New"/>
              </a:rPr>
              <a:t>&gt;</a:t>
            </a:r>
            <a:endParaRPr sz="992">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rPr lang="en" sz="992">
                <a:solidFill>
                  <a:srgbClr val="6089B4"/>
                </a:solidFill>
                <a:highlight>
                  <a:srgbClr val="1E1E1E"/>
                </a:highlight>
                <a:latin typeface="Courier New"/>
                <a:ea typeface="Courier New"/>
                <a:cs typeface="Courier New"/>
                <a:sym typeface="Courier New"/>
              </a:rPr>
              <a:t>&lt;meta</a:t>
            </a:r>
            <a:r>
              <a:rPr lang="en" sz="992">
                <a:solidFill>
                  <a:srgbClr val="D0B344"/>
                </a:solidFill>
                <a:highlight>
                  <a:srgbClr val="1E1E1E"/>
                </a:highlight>
                <a:latin typeface="Courier New"/>
                <a:ea typeface="Courier New"/>
                <a:cs typeface="Courier New"/>
                <a:sym typeface="Courier New"/>
              </a:rPr>
              <a:t> name=</a:t>
            </a:r>
            <a:r>
              <a:rPr lang="en" sz="992">
                <a:solidFill>
                  <a:srgbClr val="9AA83A"/>
                </a:solidFill>
                <a:highlight>
                  <a:srgbClr val="1E1E1E"/>
                </a:highlight>
                <a:latin typeface="Courier New"/>
                <a:ea typeface="Courier New"/>
                <a:cs typeface="Courier New"/>
                <a:sym typeface="Courier New"/>
              </a:rPr>
              <a:t>"viewport"</a:t>
            </a:r>
            <a:r>
              <a:rPr lang="en" sz="992">
                <a:solidFill>
                  <a:srgbClr val="D0B344"/>
                </a:solidFill>
                <a:highlight>
                  <a:srgbClr val="1E1E1E"/>
                </a:highlight>
                <a:latin typeface="Courier New"/>
                <a:ea typeface="Courier New"/>
                <a:cs typeface="Courier New"/>
                <a:sym typeface="Courier New"/>
              </a:rPr>
              <a:t> content=</a:t>
            </a:r>
            <a:r>
              <a:rPr lang="en" sz="992">
                <a:solidFill>
                  <a:srgbClr val="9AA83A"/>
                </a:solidFill>
                <a:highlight>
                  <a:srgbClr val="1E1E1E"/>
                </a:highlight>
                <a:latin typeface="Courier New"/>
                <a:ea typeface="Courier New"/>
                <a:cs typeface="Courier New"/>
                <a:sym typeface="Courier New"/>
              </a:rPr>
              <a:t>"width=device-width, initial-scale=1"</a:t>
            </a:r>
            <a:r>
              <a:rPr lang="en" sz="992">
                <a:solidFill>
                  <a:srgbClr val="6089B4"/>
                </a:solidFill>
                <a:highlight>
                  <a:srgbClr val="1E1E1E"/>
                </a:highlight>
                <a:latin typeface="Courier New"/>
                <a:ea typeface="Courier New"/>
                <a:cs typeface="Courier New"/>
                <a:sym typeface="Courier New"/>
              </a:rPr>
              <a:t>&gt;</a:t>
            </a:r>
            <a:endParaRPr sz="992">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rPr lang="en" sz="992">
                <a:solidFill>
                  <a:srgbClr val="6089B4"/>
                </a:solidFill>
                <a:highlight>
                  <a:srgbClr val="1E1E1E"/>
                </a:highlight>
                <a:latin typeface="Courier New"/>
                <a:ea typeface="Courier New"/>
                <a:cs typeface="Courier New"/>
                <a:sym typeface="Courier New"/>
              </a:rPr>
              <a:t>&lt;/head&gt;</a:t>
            </a:r>
            <a:endParaRPr sz="992">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t/>
            </a:r>
            <a:endParaRPr sz="992">
              <a:solidFill>
                <a:srgbClr val="C5C8C6"/>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rPr lang="en" sz="992">
                <a:solidFill>
                  <a:srgbClr val="9A9B99"/>
                </a:solidFill>
                <a:highlight>
                  <a:srgbClr val="1E1E1E"/>
                </a:highlight>
                <a:latin typeface="Courier New"/>
                <a:ea typeface="Courier New"/>
                <a:cs typeface="Courier New"/>
                <a:sym typeface="Courier New"/>
              </a:rPr>
              <a:t>&lt;!-- Use the header area for the website name or logo --&gt;</a:t>
            </a:r>
            <a:endParaRPr sz="992">
              <a:solidFill>
                <a:srgbClr val="9A9B99"/>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rPr lang="en" sz="992">
                <a:solidFill>
                  <a:srgbClr val="6089B4"/>
                </a:solidFill>
                <a:highlight>
                  <a:srgbClr val="1E1E1E"/>
                </a:highlight>
                <a:latin typeface="Courier New"/>
                <a:ea typeface="Courier New"/>
                <a:cs typeface="Courier New"/>
                <a:sym typeface="Courier New"/>
              </a:rPr>
              <a:t>&lt;header&gt;</a:t>
            </a:r>
            <a:endParaRPr sz="992">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rPr lang="en" sz="992">
                <a:solidFill>
                  <a:srgbClr val="6089B4"/>
                </a:solidFill>
                <a:highlight>
                  <a:srgbClr val="1E1E1E"/>
                </a:highlight>
                <a:latin typeface="Courier New"/>
                <a:ea typeface="Courier New"/>
                <a:cs typeface="Courier New"/>
                <a:sym typeface="Courier New"/>
              </a:rPr>
              <a:t>&lt;img</a:t>
            </a:r>
            <a:r>
              <a:rPr lang="en" sz="992">
                <a:solidFill>
                  <a:srgbClr val="D0B344"/>
                </a:solidFill>
                <a:highlight>
                  <a:srgbClr val="1E1E1E"/>
                </a:highlight>
                <a:latin typeface="Courier New"/>
                <a:ea typeface="Courier New"/>
                <a:cs typeface="Courier New"/>
                <a:sym typeface="Courier New"/>
              </a:rPr>
              <a:t> src=</a:t>
            </a:r>
            <a:r>
              <a:rPr lang="en" sz="992">
                <a:solidFill>
                  <a:srgbClr val="9AA83A"/>
                </a:solidFill>
                <a:highlight>
                  <a:srgbClr val="1E1E1E"/>
                </a:highlight>
                <a:latin typeface="Courier New"/>
                <a:ea typeface="Courier New"/>
                <a:cs typeface="Courier New"/>
                <a:sym typeface="Courier New"/>
              </a:rPr>
              <a:t>"partypizza.webp"</a:t>
            </a:r>
            <a:r>
              <a:rPr lang="en" sz="992">
                <a:solidFill>
                  <a:srgbClr val="D0B344"/>
                </a:solidFill>
                <a:highlight>
                  <a:srgbClr val="1E1E1E"/>
                </a:highlight>
                <a:latin typeface="Courier New"/>
                <a:ea typeface="Courier New"/>
                <a:cs typeface="Courier New"/>
                <a:sym typeface="Courier New"/>
              </a:rPr>
              <a:t> alt=</a:t>
            </a:r>
            <a:r>
              <a:rPr lang="en" sz="992">
                <a:solidFill>
                  <a:srgbClr val="9AA83A"/>
                </a:solidFill>
                <a:highlight>
                  <a:srgbClr val="1E1E1E"/>
                </a:highlight>
                <a:latin typeface="Courier New"/>
                <a:ea typeface="Courier New"/>
                <a:cs typeface="Courier New"/>
                <a:sym typeface="Courier New"/>
              </a:rPr>
              <a:t>"Empire Contact"</a:t>
            </a:r>
            <a:r>
              <a:rPr lang="en" sz="992">
                <a:solidFill>
                  <a:srgbClr val="D0B344"/>
                </a:solidFill>
                <a:highlight>
                  <a:srgbClr val="1E1E1E"/>
                </a:highlight>
                <a:latin typeface="Courier New"/>
                <a:ea typeface="Courier New"/>
                <a:cs typeface="Courier New"/>
                <a:sym typeface="Courier New"/>
              </a:rPr>
              <a:t> width=</a:t>
            </a:r>
            <a:r>
              <a:rPr lang="en" sz="992">
                <a:solidFill>
                  <a:srgbClr val="9AA83A"/>
                </a:solidFill>
                <a:highlight>
                  <a:srgbClr val="1E1E1E"/>
                </a:highlight>
                <a:latin typeface="Courier New"/>
                <a:ea typeface="Courier New"/>
                <a:cs typeface="Courier New"/>
                <a:sym typeface="Courier New"/>
              </a:rPr>
              <a:t>"950"</a:t>
            </a:r>
            <a:r>
              <a:rPr lang="en" sz="992">
                <a:solidFill>
                  <a:srgbClr val="D0B344"/>
                </a:solidFill>
                <a:highlight>
                  <a:srgbClr val="1E1E1E"/>
                </a:highlight>
                <a:latin typeface="Courier New"/>
                <a:ea typeface="Courier New"/>
                <a:cs typeface="Courier New"/>
                <a:sym typeface="Courier New"/>
              </a:rPr>
              <a:t> height=</a:t>
            </a:r>
            <a:r>
              <a:rPr lang="en" sz="992">
                <a:solidFill>
                  <a:srgbClr val="9AA83A"/>
                </a:solidFill>
                <a:highlight>
                  <a:srgbClr val="1E1E1E"/>
                </a:highlight>
                <a:latin typeface="Courier New"/>
                <a:ea typeface="Courier New"/>
                <a:cs typeface="Courier New"/>
                <a:sym typeface="Courier New"/>
              </a:rPr>
              <a:t>"480"</a:t>
            </a:r>
            <a:r>
              <a:rPr lang="en" sz="992">
                <a:solidFill>
                  <a:srgbClr val="6089B4"/>
                </a:solidFill>
                <a:highlight>
                  <a:srgbClr val="1E1E1E"/>
                </a:highlight>
                <a:latin typeface="Courier New"/>
                <a:ea typeface="Courier New"/>
                <a:cs typeface="Courier New"/>
                <a:sym typeface="Courier New"/>
              </a:rPr>
              <a:t>&gt;</a:t>
            </a:r>
            <a:endParaRPr sz="992">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t/>
            </a:r>
            <a:endParaRPr sz="992">
              <a:solidFill>
                <a:srgbClr val="C5C8C6"/>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SzPts val="358"/>
              <a:buNone/>
            </a:pPr>
            <a:r>
              <a:t/>
            </a:r>
            <a:endParaRPr sz="790"/>
          </a:p>
        </p:txBody>
      </p:sp>
      <p:sp>
        <p:nvSpPr>
          <p:cNvPr id="114" name="Google Shape;114;p21"/>
          <p:cNvSpPr txBox="1"/>
          <p:nvPr/>
        </p:nvSpPr>
        <p:spPr>
          <a:xfrm>
            <a:off x="5232350" y="363100"/>
            <a:ext cx="3135900" cy="4894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MEDIUM PACKAGE</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10 LARGE PIES, 2 3-FEET SUB, 60 PIECE CHICKEN WINGS, 6 2-LITER SODA </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GROUP OF 50 PEOPLE</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$250.00-$350.00</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&lt;/tr&gt;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t/>
            </a:r>
            <a:endParaRPr sz="900">
              <a:solidFill>
                <a:srgbClr val="C5C8C6"/>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&lt;tr&gt;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HOSUE PARTY</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20 LARGE PIES, 2 3-FEET SUB, 100 PIECE CHICKEN WINGS, 10 2-LITER SODA </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GROUP OF 50-70 PEOPLE</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$450.00-$520.00</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&lt;/tr&gt;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t/>
            </a:r>
            <a:endParaRPr sz="900">
              <a:solidFill>
                <a:srgbClr val="C5C8C6"/>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t/>
            </a:r>
            <a:endParaRPr sz="900">
              <a:solidFill>
                <a:srgbClr val="C5C8C6"/>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&lt;tr&gt;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FOOTBALL TEAM</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45 LARGE PIES, 4 6-FEET SUB, 220 PIECE CHICKEN WINGS, 15 2-LITER SODA </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GROUP OF 100 PEOPLE </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&lt;td&gt;</a:t>
            </a:r>
            <a:r>
              <a:rPr lang="en" sz="900">
                <a:solidFill>
                  <a:srgbClr val="C5C8C6"/>
                </a:solidFill>
                <a:highlight>
                  <a:srgbClr val="1E1E1E"/>
                </a:highlight>
                <a:latin typeface="Courier New"/>
                <a:ea typeface="Courier New"/>
                <a:cs typeface="Courier New"/>
                <a:sym typeface="Courier New"/>
              </a:rPr>
              <a:t>$850.00-$1000</a:t>
            </a:r>
            <a:r>
              <a:rPr lang="en" sz="900">
                <a:solidFill>
                  <a:srgbClr val="6089B4"/>
                </a:solidFill>
                <a:highlight>
                  <a:srgbClr val="1E1E1E"/>
                </a:highlight>
                <a:latin typeface="Courier New"/>
                <a:ea typeface="Courier New"/>
                <a:cs typeface="Courier New"/>
                <a:sym typeface="Courier New"/>
              </a:rPr>
              <a:t>&lt;/td&gt;</a:t>
            </a:r>
            <a:endParaRPr sz="900">
              <a:solidFill>
                <a:srgbClr val="6089B4"/>
              </a:solidFill>
              <a:highlight>
                <a:srgbClr val="1E1E1E"/>
              </a:highlight>
              <a:latin typeface="Courier New"/>
              <a:ea typeface="Courier New"/>
              <a:cs typeface="Courier New"/>
              <a:sym typeface="Courier New"/>
            </a:endParaRPr>
          </a:p>
          <a:p>
            <a:pPr indent="0" lvl="0" marL="0" rtl="0" algn="l">
              <a:lnSpc>
                <a:spcPct val="150000"/>
              </a:lnSpc>
              <a:spcBef>
                <a:spcPts val="0"/>
              </a:spcBef>
              <a:spcAft>
                <a:spcPts val="0"/>
              </a:spcAft>
              <a:buNone/>
            </a:pPr>
            <a:r>
              <a:rPr lang="en" sz="900">
                <a:solidFill>
                  <a:srgbClr val="C5C8C6"/>
                </a:solidFill>
                <a:highlight>
                  <a:srgbClr val="1E1E1E"/>
                </a:highlight>
                <a:latin typeface="Courier New"/>
                <a:ea typeface="Courier New"/>
                <a:cs typeface="Courier New"/>
                <a:sym typeface="Courier New"/>
              </a:rPr>
              <a:t>     </a:t>
            </a:r>
            <a:r>
              <a:rPr lang="en" sz="900">
                <a:solidFill>
                  <a:srgbClr val="6089B4"/>
                </a:solidFill>
                <a:highlight>
                  <a:srgbClr val="1E1E1E"/>
                </a:highlight>
                <a:latin typeface="Courier New"/>
                <a:ea typeface="Courier New"/>
                <a:cs typeface="Courier New"/>
                <a:sym typeface="Courier New"/>
              </a:rPr>
              <a:t>&lt;/tr&gt;</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